
<file path=[Content_Types].xml><?xml version="1.0" encoding="utf-8"?>
<Types xmlns="http://schemas.openxmlformats.org/package/2006/content-types">
  <Override PartName="/ppt/slides/slide5.xml" ContentType="application/vnd.openxmlformats-officedocument.presentationml.slide+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s/slide17.xml" ContentType="application/vnd.openxmlformats-officedocument.presentationml.slide+xml"/>
  <Override PartName="/ppt/notesSlides/notesSlide2.xml" ContentType="application/vnd.openxmlformats-officedocument.presentationml.notesSlide+xml"/>
  <Override PartName="/ppt/slides/slide20.xml" ContentType="application/vnd.openxmlformats-officedocument.presentationml.slide+xml"/>
  <Override PartName="/ppt/slides/slide22.xml" ContentType="application/vnd.openxmlformats-officedocument.presentationml.slide+xml"/>
  <Override PartName="/ppt/slides/slide24.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presProps.xml" ContentType="application/vnd.openxmlformats-officedocument.presentationml.presProps+xml"/>
  <Override PartName="/ppt/notesSlides/notesSlide6.xml" ContentType="application/vnd.openxmlformats-officedocument.presentationml.notesSlide+xml"/>
  <Override PartName="/ppt/presentation.xml" ContentType="application/vnd.openxmlformats-officedocument.presentationml.presentation.main+xml"/>
  <Default Extension="png" ContentType="image/png"/>
  <Override PartName="/ppt/notesMasters/notesMaster1.xml" ContentType="application/vnd.openxmlformats-officedocument.presentationml.notesMaster+xml"/>
  <Override PartName="/docProps/core.xml" ContentType="application/vnd.openxmlformats-package.core-properties+xml"/>
  <Override PartName="/ppt/slides/slide10.xml" ContentType="application/vnd.openxmlformats-officedocument.presentationml.slide+xml"/>
  <Override PartName="/ppt/slideLayouts/slideLayout1.xml" ContentType="application/vnd.openxmlformats-officedocument.presentationml.slideLayout+xml"/>
  <Override PartName="/ppt/slides/slide14.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s/slide18.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theme/theme3.xml" ContentType="application/vnd.openxmlformats-officedocument.theme+xml"/>
  <Override PartName="/ppt/slides/slide1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21.xml" ContentType="application/vnd.openxmlformats-officedocument.presentationml.slide+xml"/>
  <Override PartName="/ppt/slides/slide23.xml" ContentType="application/vnd.openxmlformats-officedocument.presentationml.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Default Extension="xml" ContentType="application/xml"/>
  <Override PartName="/ppt/handoutMasters/handoutMaster1.xml" ContentType="application/vnd.openxmlformats-officedocument.presentationml.handoutMaster+xml"/>
  <Default Extension="jpeg" ContentType="image/jpeg"/>
  <Default Extension="rels" ContentType="application/vnd.openxmlformats-package.relationships+xml"/>
  <Override PartName="/ppt/viewProps.xml" ContentType="application/vnd.openxmlformats-officedocument.presentationml.viewProps+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theme/theme2.xml" ContentType="application/vnd.openxmlformats-officedocument.theme+xml"/>
  <Override PartName="/ppt/slides/slide9.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s/slide19.xml" ContentType="application/vnd.openxmlformats-officedocument.presentationml.slide+xml"/>
  <Override PartName="/ppt/slideLayouts/slideLayout2.xml" ContentType="application/vnd.openxmlformats-officedocument.presentationml.slideLayout+xml"/>
  <Override PartName="/ppt/slides/slide1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6"/>
  </p:notesMasterIdLst>
  <p:handoutMasterIdLst>
    <p:handoutMasterId r:id="rId27"/>
  </p:handoutMasterIdLst>
  <p:sldIdLst>
    <p:sldId id="261" r:id="rId2"/>
    <p:sldId id="256" r:id="rId3"/>
    <p:sldId id="257" r:id="rId4"/>
    <p:sldId id="260" r:id="rId5"/>
    <p:sldId id="258" r:id="rId6"/>
    <p:sldId id="259"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 Type="http://schemas.openxmlformats.org/officeDocument/2006/relationships/slideMaster" Target="slideMasters/slideMaster1.xml"/><Relationship Id="rId19" Type="http://schemas.openxmlformats.org/officeDocument/2006/relationships/slide" Target="slides/slide18.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slide" Target="slides/slide17.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E1E776-9A53-8E44-81E6-5A6AE706FFE4}" type="datetime1">
              <a:rPr lang="en-US" smtClean="0"/>
              <a:t>8/21/10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4C81CE5-CC56-0145-9EA2-CB6AA223021C}" type="slidenum">
              <a:rPr lang="en-US" smtClean="0"/>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6E0BFA-DB47-1F4D-B36E-E806D65AFADA}" type="datetime1">
              <a:rPr lang="en-US" smtClean="0"/>
              <a:t>8/21/10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341075-2A15-6F4A-966C-07B1BFE37653}" type="slidenum">
              <a:rPr lang="en-US" smtClean="0"/>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Blank slides are put in so that the screen can be</a:t>
            </a:r>
            <a:r>
              <a:rPr lang="en-US" baseline="0" dirty="0" smtClean="0"/>
              <a:t> blank while a group presents their whiteboard.</a:t>
            </a:r>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6341075-2A15-6F4A-966C-07B1BFE37653}" type="slidenum">
              <a:rPr lang="en-US" smtClean="0"/>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41075-2A15-6F4A-966C-07B1BFE37653}" type="slidenum">
              <a:rPr lang="en-US" smtClean="0"/>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376188-7285-F749-9755-7DB691711077}" type="datetime1">
              <a:rPr lang="en-US" smtClean="0"/>
              <a:t>8/21/10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6" name="Slide Number Placeholder 5"/>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72785BD-CD65-704C-91B7-BF482D5979B4}" type="datetime1">
              <a:rPr lang="en-US" smtClean="0"/>
              <a:t>8/21/10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6" name="Slide Number Placeholder 5"/>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CD8BA88-9C7E-3548-91D9-5F4EB07D9415}" type="datetime1">
              <a:rPr lang="en-US" smtClean="0"/>
              <a:t>8/21/10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6" name="Slide Number Placeholder 5"/>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79F2D2C-86A6-EB4E-B9C7-C5285B0CB80B}" type="datetime1">
              <a:rPr lang="en-US" smtClean="0"/>
              <a:t>8/21/10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6" name="Slide Number Placeholder 5"/>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0162199-7990-1B4A-B4F9-16C8108B3452}" type="datetime1">
              <a:rPr lang="en-US" smtClean="0"/>
              <a:t>8/21/10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6" name="Slide Number Placeholder 5"/>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DB3DFC9-CB27-0342-8666-3CE35DB41827}" type="datetime1">
              <a:rPr lang="en-US" smtClean="0"/>
              <a:t>8/21/10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7" name="Slide Number Placeholder 6"/>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5ECEDAB-BC08-A140-A679-79B68352BD62}" type="datetime1">
              <a:rPr lang="en-US" smtClean="0"/>
              <a:t>8/21/10</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9" name="Slide Number Placeholder 8"/>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EBAB7A3-4544-FF46-BB7F-0C134ECD8924}" type="datetime1">
              <a:rPr lang="en-US" smtClean="0"/>
              <a:t>8/21/10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5" name="Slide Number Placeholder 4"/>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4D06E004-69AC-C249-AB6D-950040DCEBFB}" type="datetime1">
              <a:rPr lang="en-US" smtClean="0"/>
              <a:t>8/21/10</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4" name="Slide Number Placeholder 3"/>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CFD72C0-99C8-2F41-9932-432337AF46A6}" type="datetime1">
              <a:rPr lang="en-US" smtClean="0"/>
              <a:t>8/21/10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7" name="Slide Number Placeholder 6"/>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4A77C0F-5706-B445-834C-65E816A05C13}" type="datetime1">
              <a:rPr lang="en-US" smtClean="0"/>
              <a:t>8/21/10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smtClean="0"/>
              <a:t>GSHS Physics</a:t>
            </a:r>
            <a:endParaRPr lang="en-US"/>
          </a:p>
        </p:txBody>
      </p:sp>
      <p:sp>
        <p:nvSpPr>
          <p:cNvPr id="7" name="Slide Number Placeholder 6"/>
          <p:cNvSpPr>
            <a:spLocks noGrp="1"/>
          </p:cNvSpPr>
          <p:nvPr>
            <p:ph type="sldNum" sz="quarter" idx="12"/>
          </p:nvPr>
        </p:nvSpPr>
        <p:spPr/>
        <p:txBody>
          <a:bodyPr/>
          <a:lstStyle/>
          <a:p>
            <a:fld id="{59D47441-FEAA-8F42-8ACC-4FE4113152C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Glenbard South High School Physics</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47441-FEAA-8F42-8ACC-4FE4113152C7}" type="slidenum">
              <a:rPr lang="en-US" smtClean="0"/>
              <a:t>1</a:t>
            </a:fld>
            <a:endParaRPr lang="en-US"/>
          </a:p>
        </p:txBody>
      </p:sp>
      <p:sp>
        <p:nvSpPr>
          <p:cNvPr id="5" name="Footer Placeholder 4"/>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918876" y="497007"/>
            <a:ext cx="5397704" cy="400110"/>
          </a:xfrm>
          <a:prstGeom prst="rect">
            <a:avLst/>
          </a:prstGeom>
          <a:noFill/>
        </p:spPr>
        <p:txBody>
          <a:bodyPr wrap="square" rtlCol="0">
            <a:spAutoFit/>
          </a:bodyPr>
          <a:lstStyle/>
          <a:p>
            <a:r>
              <a:rPr lang="en-US" sz="2000" b="1" dirty="0" smtClean="0"/>
              <a:t>Honors ONLY!! – RMSE calculation for Data Set 3</a:t>
            </a:r>
            <a:endParaRPr lang="en-US" sz="2000" b="1" dirty="0"/>
          </a:p>
        </p:txBody>
      </p:sp>
      <p:sp>
        <p:nvSpPr>
          <p:cNvPr id="5" name="TextBox 4"/>
          <p:cNvSpPr txBox="1"/>
          <p:nvPr/>
        </p:nvSpPr>
        <p:spPr>
          <a:xfrm>
            <a:off x="759267" y="1421991"/>
            <a:ext cx="3865363" cy="3416320"/>
          </a:xfrm>
          <a:prstGeom prst="rect">
            <a:avLst/>
          </a:prstGeom>
          <a:noFill/>
          <a:ln>
            <a:solidFill>
              <a:schemeClr val="tx1"/>
            </a:solidFill>
          </a:ln>
        </p:spPr>
        <p:txBody>
          <a:bodyPr wrap="square" rtlCol="0">
            <a:spAutoFit/>
          </a:bodyPr>
          <a:lstStyle/>
          <a:p>
            <a:r>
              <a:rPr lang="en-US" b="1" u="sng" dirty="0" smtClean="0">
                <a:solidFill>
                  <a:schemeClr val="tx2">
                    <a:lumMod val="75000"/>
                  </a:schemeClr>
                </a:solidFill>
              </a:rPr>
              <a:t>Average </a:t>
            </a:r>
            <a:r>
              <a:rPr lang="en-US" b="1" u="sng" dirty="0">
                <a:solidFill>
                  <a:schemeClr val="tx2">
                    <a:lumMod val="75000"/>
                  </a:schemeClr>
                </a:solidFill>
              </a:rPr>
              <a:t>Y</a:t>
            </a:r>
            <a:r>
              <a:rPr lang="en-US" b="1" u="sng" dirty="0" smtClean="0">
                <a:solidFill>
                  <a:schemeClr val="tx2">
                    <a:lumMod val="75000"/>
                  </a:schemeClr>
                </a:solidFill>
              </a:rPr>
              <a:t>-value calculation</a:t>
            </a:r>
          </a:p>
          <a:p>
            <a:endParaRPr lang="en-US" dirty="0" smtClean="0"/>
          </a:p>
          <a:p>
            <a:r>
              <a:rPr lang="en-US" dirty="0" smtClean="0"/>
              <a:t>Range of Y-values = 16.70-7.30 = 9.4</a:t>
            </a:r>
          </a:p>
          <a:p>
            <a:endParaRPr lang="en-US" dirty="0" smtClean="0"/>
          </a:p>
          <a:p>
            <a:r>
              <a:rPr lang="en-US" dirty="0" smtClean="0"/>
              <a:t>Average of the range = 9.4/2 = 4.7</a:t>
            </a:r>
          </a:p>
          <a:p>
            <a:endParaRPr lang="en-US" dirty="0" smtClean="0"/>
          </a:p>
          <a:p>
            <a:r>
              <a:rPr lang="en-US" dirty="0" smtClean="0"/>
              <a:t>Add to initial value to get the average adjusted from zero = 4.7 + 7.3 = </a:t>
            </a:r>
            <a:r>
              <a:rPr lang="en-US" b="1" i="1" dirty="0" smtClean="0"/>
              <a:t>12</a:t>
            </a:r>
          </a:p>
          <a:p>
            <a:endParaRPr lang="en-US" dirty="0" smtClean="0"/>
          </a:p>
          <a:p>
            <a:r>
              <a:rPr lang="en-US" b="1" u="sng" dirty="0" smtClean="0"/>
              <a:t>5% Rule:  Average Y-value * 5%</a:t>
            </a:r>
          </a:p>
          <a:p>
            <a:endParaRPr lang="en-US" b="1" u="sng" dirty="0" smtClean="0"/>
          </a:p>
          <a:p>
            <a:r>
              <a:rPr lang="en-US" dirty="0" smtClean="0"/>
              <a:t>12*5% = </a:t>
            </a:r>
            <a:r>
              <a:rPr lang="en-US" b="1" i="1" dirty="0" smtClean="0"/>
              <a:t>0.6</a:t>
            </a:r>
            <a:endParaRPr lang="en-US" b="1" i="1" dirty="0"/>
          </a:p>
        </p:txBody>
      </p:sp>
      <p:sp>
        <p:nvSpPr>
          <p:cNvPr id="6" name="TextBox 5"/>
          <p:cNvSpPr txBox="1"/>
          <p:nvPr/>
        </p:nvSpPr>
        <p:spPr>
          <a:xfrm>
            <a:off x="4955948" y="1421991"/>
            <a:ext cx="3603071" cy="2585323"/>
          </a:xfrm>
          <a:prstGeom prst="rect">
            <a:avLst/>
          </a:prstGeom>
          <a:noFill/>
          <a:ln>
            <a:solidFill>
              <a:schemeClr val="tx1"/>
            </a:solidFill>
          </a:ln>
        </p:spPr>
        <p:txBody>
          <a:bodyPr wrap="square" rtlCol="0">
            <a:spAutoFit/>
          </a:bodyPr>
          <a:lstStyle/>
          <a:p>
            <a:r>
              <a:rPr lang="en-US" b="1" u="sng" dirty="0" smtClean="0"/>
              <a:t>If RMSE &lt; 5% of Average Y-value, then graph is straightened enough</a:t>
            </a:r>
          </a:p>
          <a:p>
            <a:endParaRPr lang="en-US" dirty="0" smtClean="0"/>
          </a:p>
          <a:p>
            <a:r>
              <a:rPr lang="en-US" dirty="0" smtClean="0"/>
              <a:t>RMSE = 0.3152</a:t>
            </a:r>
          </a:p>
          <a:p>
            <a:endParaRPr lang="en-US" dirty="0" smtClean="0"/>
          </a:p>
          <a:p>
            <a:r>
              <a:rPr lang="en-US" b="1" dirty="0" smtClean="0">
                <a:solidFill>
                  <a:srgbClr val="FF0000"/>
                </a:solidFill>
                <a:latin typeface="Comic Sans MS"/>
                <a:cs typeface="Comic Sans MS"/>
              </a:rPr>
              <a:t>0.3152 &lt; 0.6 </a:t>
            </a:r>
            <a:r>
              <a:rPr lang="en-US" b="1" dirty="0" err="1" smtClean="0">
                <a:solidFill>
                  <a:srgbClr val="FF0000"/>
                </a:solidFill>
                <a:latin typeface="Comic Sans MS"/>
                <a:cs typeface="Comic Sans MS"/>
                <a:sym typeface="Wingdings"/>
              </a:rPr>
              <a:t></a:t>
            </a:r>
            <a:r>
              <a:rPr lang="en-US" b="1" dirty="0" smtClean="0">
                <a:solidFill>
                  <a:srgbClr val="FF0000"/>
                </a:solidFill>
                <a:latin typeface="Comic Sans MS"/>
                <a:cs typeface="Comic Sans MS"/>
                <a:sym typeface="Wingdings"/>
              </a:rPr>
              <a:t> Graph is straightened enough!</a:t>
            </a:r>
            <a:endParaRPr lang="en-US" b="1" dirty="0" smtClean="0">
              <a:solidFill>
                <a:srgbClr val="FF0000"/>
              </a:solidFill>
              <a:latin typeface="Comic Sans MS"/>
              <a:cs typeface="Comic Sans MS"/>
            </a:endParaRPr>
          </a:p>
          <a:p>
            <a:endParaRPr lang="en-US" dirty="0"/>
          </a:p>
          <a:p>
            <a:endParaRPr lang="en-US" dirty="0"/>
          </a:p>
        </p:txBody>
      </p:sp>
      <p:sp>
        <p:nvSpPr>
          <p:cNvPr id="7" name="Slide Number Placeholder 6"/>
          <p:cNvSpPr>
            <a:spLocks noGrp="1"/>
          </p:cNvSpPr>
          <p:nvPr>
            <p:ph type="sldNum" sz="quarter" idx="12"/>
          </p:nvPr>
        </p:nvSpPr>
        <p:spPr/>
        <p:txBody>
          <a:bodyPr/>
          <a:lstStyle/>
          <a:p>
            <a:fld id="{59D47441-FEAA-8F42-8ACC-4FE4113152C7}" type="slidenum">
              <a:rPr lang="en-US" smtClean="0"/>
              <a:t>10</a:t>
            </a:fld>
            <a:endParaRPr lang="en-US"/>
          </a:p>
        </p:txBody>
      </p:sp>
      <p:sp>
        <p:nvSpPr>
          <p:cNvPr id="8" name="Footer Placeholder 7"/>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11</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4</a:t>
            </a:r>
            <a:endParaRPr lang="en-US" sz="2400" dirty="0"/>
          </a:p>
        </p:txBody>
      </p:sp>
      <p:pic>
        <p:nvPicPr>
          <p:cNvPr id="7" name="Picture 6"/>
          <p:cNvPicPr>
            <a:picLocks noChangeAspect="1"/>
          </p:cNvPicPr>
          <p:nvPr/>
        </p:nvPicPr>
        <p:blipFill>
          <a:blip r:embed="rId2"/>
          <a:stretch>
            <a:fillRect/>
          </a:stretch>
        </p:blipFill>
        <p:spPr>
          <a:xfrm>
            <a:off x="579554" y="1037974"/>
            <a:ext cx="8039995" cy="4622997"/>
          </a:xfrm>
          <a:prstGeom prst="rect">
            <a:avLst/>
          </a:prstGeom>
        </p:spPr>
      </p:pic>
      <p:sp>
        <p:nvSpPr>
          <p:cNvPr id="9" name="Slide Number Placeholder 8"/>
          <p:cNvSpPr>
            <a:spLocks noGrp="1"/>
          </p:cNvSpPr>
          <p:nvPr>
            <p:ph type="sldNum" sz="quarter" idx="12"/>
          </p:nvPr>
        </p:nvSpPr>
        <p:spPr/>
        <p:txBody>
          <a:bodyPr/>
          <a:lstStyle/>
          <a:p>
            <a:fld id="{59D47441-FEAA-8F42-8ACC-4FE4113152C7}" type="slidenum">
              <a:rPr lang="en-US" smtClean="0"/>
              <a:t>12</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1656584" y="5621955"/>
            <a:ext cx="6763174" cy="646331"/>
          </a:xfrm>
          <a:prstGeom prst="rect">
            <a:avLst/>
          </a:prstGeom>
          <a:noFill/>
        </p:spPr>
        <p:txBody>
          <a:bodyPr wrap="square" rtlCol="0">
            <a:spAutoFit/>
          </a:bodyPr>
          <a:lstStyle/>
          <a:p>
            <a:pPr algn="ctr"/>
            <a:r>
              <a:rPr lang="en-US" dirty="0" smtClean="0"/>
              <a:t>Straightened Graph  </a:t>
            </a:r>
          </a:p>
          <a:p>
            <a:pPr algn="ctr"/>
            <a:r>
              <a:rPr lang="en-US" dirty="0" smtClean="0"/>
              <a:t> Honors – Straightened enough (RMSE is tiny compared to Y-values)</a:t>
            </a:r>
            <a:endParaRPr lang="en-US" dirty="0"/>
          </a:p>
        </p:txBody>
      </p:sp>
      <p:sp>
        <p:nvSpPr>
          <p:cNvPr id="6" name="TextBox 5"/>
          <p:cNvSpPr txBox="1"/>
          <p:nvPr/>
        </p:nvSpPr>
        <p:spPr>
          <a:xfrm>
            <a:off x="2825563" y="807140"/>
            <a:ext cx="4035457" cy="461665"/>
          </a:xfrm>
          <a:prstGeom prst="rect">
            <a:avLst/>
          </a:prstGeom>
          <a:noFill/>
        </p:spPr>
        <p:txBody>
          <a:bodyPr wrap="square" rtlCol="0">
            <a:spAutoFit/>
          </a:bodyPr>
          <a:lstStyle/>
          <a:p>
            <a:r>
              <a:rPr lang="en-US" sz="2400" dirty="0" smtClean="0"/>
              <a:t>v</a:t>
            </a:r>
            <a:r>
              <a:rPr lang="en-US" sz="2400" baseline="30000" dirty="0" smtClean="0"/>
              <a:t>2</a:t>
            </a:r>
            <a:r>
              <a:rPr lang="en-US" sz="2400" dirty="0" smtClean="0"/>
              <a:t> = (333.3 m</a:t>
            </a:r>
            <a:r>
              <a:rPr lang="en-US" sz="2400" baseline="30000" dirty="0" smtClean="0"/>
              <a:t>2</a:t>
            </a:r>
            <a:r>
              <a:rPr lang="en-US" sz="2400" dirty="0" smtClean="0"/>
              <a:t>/s</a:t>
            </a:r>
            <a:r>
              <a:rPr lang="en-US" sz="2400" baseline="30000" dirty="0" smtClean="0"/>
              <a:t>3</a:t>
            </a:r>
            <a:r>
              <a:rPr lang="en-US" sz="2400" dirty="0" smtClean="0"/>
              <a:t>)(t)+ (0 m</a:t>
            </a:r>
            <a:r>
              <a:rPr lang="en-US" sz="2400" baseline="30000" dirty="0" smtClean="0"/>
              <a:t>2</a:t>
            </a:r>
            <a:r>
              <a:rPr lang="en-US" sz="2400" dirty="0" smtClean="0"/>
              <a:t>/s</a:t>
            </a:r>
            <a:r>
              <a:rPr lang="en-US" sz="2400" baseline="30000" dirty="0" smtClean="0"/>
              <a:t>2</a:t>
            </a:r>
            <a:r>
              <a:rPr lang="en-US" sz="2400" dirty="0" smtClean="0"/>
              <a:t>)</a:t>
            </a:r>
            <a:endParaRPr lang="en-US" sz="2400" dirty="0"/>
          </a:p>
        </p:txBody>
      </p:sp>
      <p:pic>
        <p:nvPicPr>
          <p:cNvPr id="7" name="Picture 6"/>
          <p:cNvPicPr>
            <a:picLocks noChangeAspect="1"/>
          </p:cNvPicPr>
          <p:nvPr/>
        </p:nvPicPr>
        <p:blipFill>
          <a:blip r:embed="rId2"/>
          <a:stretch>
            <a:fillRect/>
          </a:stretch>
        </p:blipFill>
        <p:spPr>
          <a:xfrm>
            <a:off x="774219" y="1268805"/>
            <a:ext cx="7645539" cy="4426753"/>
          </a:xfrm>
          <a:prstGeom prst="rect">
            <a:avLst/>
          </a:prstGeom>
        </p:spPr>
      </p:pic>
      <p:sp>
        <p:nvSpPr>
          <p:cNvPr id="8" name="Slide Number Placeholder 7"/>
          <p:cNvSpPr>
            <a:spLocks noGrp="1"/>
          </p:cNvSpPr>
          <p:nvPr>
            <p:ph type="sldNum" sz="quarter" idx="12"/>
          </p:nvPr>
        </p:nvSpPr>
        <p:spPr/>
        <p:txBody>
          <a:bodyPr/>
          <a:lstStyle/>
          <a:p>
            <a:fld id="{59D47441-FEAA-8F42-8ACC-4FE4113152C7}" type="slidenum">
              <a:rPr lang="en-US" smtClean="0"/>
              <a:t>13</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14</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5</a:t>
            </a:r>
            <a:endParaRPr lang="en-US" sz="2400" dirty="0"/>
          </a:p>
        </p:txBody>
      </p:sp>
      <p:pic>
        <p:nvPicPr>
          <p:cNvPr id="8" name="Picture 7"/>
          <p:cNvPicPr>
            <a:picLocks noChangeAspect="1"/>
          </p:cNvPicPr>
          <p:nvPr/>
        </p:nvPicPr>
        <p:blipFill>
          <a:blip r:embed="rId2"/>
          <a:stretch>
            <a:fillRect/>
          </a:stretch>
        </p:blipFill>
        <p:spPr>
          <a:xfrm>
            <a:off x="485207" y="1037973"/>
            <a:ext cx="7991202" cy="4583981"/>
          </a:xfrm>
          <a:prstGeom prst="rect">
            <a:avLst/>
          </a:prstGeom>
        </p:spPr>
      </p:pic>
      <p:sp>
        <p:nvSpPr>
          <p:cNvPr id="9" name="Slide Number Placeholder 8"/>
          <p:cNvSpPr>
            <a:spLocks noGrp="1"/>
          </p:cNvSpPr>
          <p:nvPr>
            <p:ph type="sldNum" sz="quarter" idx="12"/>
          </p:nvPr>
        </p:nvSpPr>
        <p:spPr/>
        <p:txBody>
          <a:bodyPr/>
          <a:lstStyle/>
          <a:p>
            <a:fld id="{59D47441-FEAA-8F42-8ACC-4FE4113152C7}" type="slidenum">
              <a:rPr lang="en-US" smtClean="0"/>
              <a:t>15</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96759" y="5621955"/>
            <a:ext cx="3268008" cy="369332"/>
          </a:xfrm>
          <a:prstGeom prst="rect">
            <a:avLst/>
          </a:prstGeom>
          <a:noFill/>
        </p:spPr>
        <p:txBody>
          <a:bodyPr wrap="square" rtlCol="0">
            <a:spAutoFit/>
          </a:bodyPr>
          <a:lstStyle/>
          <a:p>
            <a:r>
              <a:rPr lang="en-US" dirty="0" smtClean="0"/>
              <a:t>Straightened Graph – Attempt 1</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5</a:t>
            </a:r>
            <a:endParaRPr lang="en-US" sz="2400" dirty="0"/>
          </a:p>
        </p:txBody>
      </p:sp>
      <p:pic>
        <p:nvPicPr>
          <p:cNvPr id="7" name="Picture 6"/>
          <p:cNvPicPr>
            <a:picLocks noChangeAspect="1"/>
          </p:cNvPicPr>
          <p:nvPr/>
        </p:nvPicPr>
        <p:blipFill>
          <a:blip r:embed="rId2"/>
          <a:stretch>
            <a:fillRect/>
          </a:stretch>
        </p:blipFill>
        <p:spPr>
          <a:xfrm>
            <a:off x="676290" y="1037974"/>
            <a:ext cx="7935295" cy="4583981"/>
          </a:xfrm>
          <a:prstGeom prst="rect">
            <a:avLst/>
          </a:prstGeom>
        </p:spPr>
      </p:pic>
      <p:sp>
        <p:nvSpPr>
          <p:cNvPr id="9" name="TextBox 8"/>
          <p:cNvSpPr txBox="1"/>
          <p:nvPr/>
        </p:nvSpPr>
        <p:spPr>
          <a:xfrm>
            <a:off x="1412807" y="1384085"/>
            <a:ext cx="3802333" cy="646331"/>
          </a:xfrm>
          <a:prstGeom prst="rect">
            <a:avLst/>
          </a:prstGeom>
          <a:noFill/>
        </p:spPr>
        <p:txBody>
          <a:bodyPr wrap="square" rtlCol="0">
            <a:spAutoFit/>
          </a:bodyPr>
          <a:lstStyle/>
          <a:p>
            <a:r>
              <a:rPr lang="en-US" dirty="0" smtClean="0"/>
              <a:t>We’ll now square the Y-axis to try a secondary straightening.</a:t>
            </a:r>
            <a:endParaRPr lang="en-US" dirty="0"/>
          </a:p>
        </p:txBody>
      </p:sp>
      <p:sp>
        <p:nvSpPr>
          <p:cNvPr id="11" name="Slide Number Placeholder 10"/>
          <p:cNvSpPr>
            <a:spLocks noGrp="1"/>
          </p:cNvSpPr>
          <p:nvPr>
            <p:ph type="sldNum" sz="quarter" idx="12"/>
          </p:nvPr>
        </p:nvSpPr>
        <p:spPr/>
        <p:txBody>
          <a:bodyPr/>
          <a:lstStyle/>
          <a:p>
            <a:fld id="{59D47441-FEAA-8F42-8ACC-4FE4113152C7}" type="slidenum">
              <a:rPr lang="en-US" smtClean="0"/>
              <a:t>16</a:t>
            </a:fld>
            <a:endParaRPr lang="en-US"/>
          </a:p>
        </p:txBody>
      </p:sp>
      <p:sp>
        <p:nvSpPr>
          <p:cNvPr id="12" name="Footer Placeholder 11"/>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96759" y="5621955"/>
            <a:ext cx="3268008" cy="369332"/>
          </a:xfrm>
          <a:prstGeom prst="rect">
            <a:avLst/>
          </a:prstGeom>
          <a:noFill/>
        </p:spPr>
        <p:txBody>
          <a:bodyPr wrap="square" rtlCol="0">
            <a:spAutoFit/>
          </a:bodyPr>
          <a:lstStyle/>
          <a:p>
            <a:r>
              <a:rPr lang="en-US" dirty="0" smtClean="0"/>
              <a:t>Straightened Graph – Attempt 2</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5</a:t>
            </a:r>
            <a:endParaRPr lang="en-US" sz="2400" dirty="0"/>
          </a:p>
        </p:txBody>
      </p:sp>
      <p:pic>
        <p:nvPicPr>
          <p:cNvPr id="8" name="Picture 7"/>
          <p:cNvPicPr>
            <a:picLocks noChangeAspect="1"/>
          </p:cNvPicPr>
          <p:nvPr/>
        </p:nvPicPr>
        <p:blipFill>
          <a:blip r:embed="rId2"/>
          <a:stretch>
            <a:fillRect/>
          </a:stretch>
        </p:blipFill>
        <p:spPr>
          <a:xfrm>
            <a:off x="551223" y="1037974"/>
            <a:ext cx="8082596" cy="4617514"/>
          </a:xfrm>
          <a:prstGeom prst="rect">
            <a:avLst/>
          </a:prstGeom>
        </p:spPr>
      </p:pic>
      <p:sp>
        <p:nvSpPr>
          <p:cNvPr id="10" name="TextBox 9"/>
          <p:cNvSpPr txBox="1"/>
          <p:nvPr/>
        </p:nvSpPr>
        <p:spPr>
          <a:xfrm>
            <a:off x="1455619" y="1369816"/>
            <a:ext cx="4238421" cy="1754327"/>
          </a:xfrm>
          <a:prstGeom prst="rect">
            <a:avLst/>
          </a:prstGeom>
          <a:noFill/>
        </p:spPr>
        <p:txBody>
          <a:bodyPr wrap="square" rtlCol="0">
            <a:spAutoFit/>
          </a:bodyPr>
          <a:lstStyle/>
          <a:p>
            <a:r>
              <a:rPr lang="en-US" dirty="0" smtClean="0"/>
              <a:t>Notice that this brought us back to the original graph since both axes are now squared.  We will now move to the next highest power to straighten.  We will cube the </a:t>
            </a:r>
            <a:r>
              <a:rPr lang="en-US" b="1" i="1" dirty="0" smtClean="0"/>
              <a:t>original</a:t>
            </a:r>
            <a:r>
              <a:rPr lang="en-US" dirty="0" smtClean="0"/>
              <a:t> x-axis to see if that straightens the graph.</a:t>
            </a:r>
            <a:endParaRPr lang="en-US" dirty="0"/>
          </a:p>
        </p:txBody>
      </p:sp>
      <p:sp>
        <p:nvSpPr>
          <p:cNvPr id="11" name="Slide Number Placeholder 10"/>
          <p:cNvSpPr>
            <a:spLocks noGrp="1"/>
          </p:cNvSpPr>
          <p:nvPr>
            <p:ph type="sldNum" sz="quarter" idx="12"/>
          </p:nvPr>
        </p:nvSpPr>
        <p:spPr/>
        <p:txBody>
          <a:bodyPr/>
          <a:lstStyle/>
          <a:p>
            <a:fld id="{59D47441-FEAA-8F42-8ACC-4FE4113152C7}" type="slidenum">
              <a:rPr lang="en-US" smtClean="0"/>
              <a:t>17</a:t>
            </a:fld>
            <a:endParaRPr lang="en-US"/>
          </a:p>
        </p:txBody>
      </p:sp>
      <p:sp>
        <p:nvSpPr>
          <p:cNvPr id="12" name="Footer Placeholder 11"/>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96759" y="5621955"/>
            <a:ext cx="3268008" cy="369332"/>
          </a:xfrm>
          <a:prstGeom prst="rect">
            <a:avLst/>
          </a:prstGeom>
          <a:noFill/>
        </p:spPr>
        <p:txBody>
          <a:bodyPr wrap="square" rtlCol="0">
            <a:spAutoFit/>
          </a:bodyPr>
          <a:lstStyle/>
          <a:p>
            <a:r>
              <a:rPr lang="en-US" dirty="0" smtClean="0"/>
              <a:t>Straightened Graph – Attempt 3</a:t>
            </a:r>
            <a:endParaRPr lang="en-US" dirty="0"/>
          </a:p>
        </p:txBody>
      </p:sp>
      <p:sp>
        <p:nvSpPr>
          <p:cNvPr id="6" name="TextBox 5"/>
          <p:cNvSpPr txBox="1"/>
          <p:nvPr/>
        </p:nvSpPr>
        <p:spPr>
          <a:xfrm>
            <a:off x="2512485" y="576309"/>
            <a:ext cx="5204437" cy="461665"/>
          </a:xfrm>
          <a:prstGeom prst="rect">
            <a:avLst/>
          </a:prstGeom>
          <a:noFill/>
        </p:spPr>
        <p:txBody>
          <a:bodyPr wrap="square" rtlCol="0">
            <a:spAutoFit/>
          </a:bodyPr>
          <a:lstStyle/>
          <a:p>
            <a:r>
              <a:rPr lang="en-US" sz="2400" dirty="0" smtClean="0"/>
              <a:t>T</a:t>
            </a:r>
            <a:r>
              <a:rPr lang="en-US" sz="2400" baseline="30000" dirty="0" smtClean="0"/>
              <a:t>2</a:t>
            </a:r>
            <a:r>
              <a:rPr lang="en-US" sz="2400" dirty="0" smtClean="0"/>
              <a:t> = [1.013 yr</a:t>
            </a:r>
            <a:r>
              <a:rPr lang="en-US" sz="2400" baseline="30000" dirty="0" smtClean="0"/>
              <a:t>2</a:t>
            </a:r>
            <a:r>
              <a:rPr lang="en-US" sz="2400" dirty="0" smtClean="0"/>
              <a:t>/(a.u.</a:t>
            </a:r>
            <a:r>
              <a:rPr lang="en-US" sz="2400" baseline="30000" dirty="0" smtClean="0"/>
              <a:t>3</a:t>
            </a:r>
            <a:r>
              <a:rPr lang="en-US" sz="2400" dirty="0" smtClean="0"/>
              <a:t>)](R</a:t>
            </a:r>
            <a:r>
              <a:rPr lang="en-US" sz="2400" baseline="30000" dirty="0" smtClean="0"/>
              <a:t>3</a:t>
            </a:r>
            <a:r>
              <a:rPr lang="en-US" sz="2400" dirty="0" smtClean="0"/>
              <a:t>) + -8.736 yr</a:t>
            </a:r>
            <a:r>
              <a:rPr lang="en-US" sz="2400" baseline="30000" dirty="0" smtClean="0"/>
              <a:t>2</a:t>
            </a:r>
            <a:endParaRPr lang="en-US" sz="2400" baseline="30000" dirty="0"/>
          </a:p>
        </p:txBody>
      </p:sp>
      <p:pic>
        <p:nvPicPr>
          <p:cNvPr id="7" name="Picture 6"/>
          <p:cNvPicPr>
            <a:picLocks noChangeAspect="1"/>
          </p:cNvPicPr>
          <p:nvPr/>
        </p:nvPicPr>
        <p:blipFill>
          <a:blip r:embed="rId2"/>
          <a:stretch>
            <a:fillRect/>
          </a:stretch>
        </p:blipFill>
        <p:spPr>
          <a:xfrm>
            <a:off x="606743" y="1037974"/>
            <a:ext cx="7938095" cy="4610704"/>
          </a:xfrm>
          <a:prstGeom prst="rect">
            <a:avLst/>
          </a:prstGeom>
        </p:spPr>
      </p:pic>
      <p:sp>
        <p:nvSpPr>
          <p:cNvPr id="9" name="TextBox 8"/>
          <p:cNvSpPr txBox="1"/>
          <p:nvPr/>
        </p:nvSpPr>
        <p:spPr>
          <a:xfrm>
            <a:off x="5839460" y="2788759"/>
            <a:ext cx="2457266" cy="923330"/>
          </a:xfrm>
          <a:prstGeom prst="rect">
            <a:avLst/>
          </a:prstGeom>
          <a:noFill/>
        </p:spPr>
        <p:txBody>
          <a:bodyPr wrap="square" rtlCol="0">
            <a:spAutoFit/>
          </a:bodyPr>
          <a:lstStyle/>
          <a:p>
            <a:r>
              <a:rPr lang="en-US" b="1" dirty="0" smtClean="0">
                <a:solidFill>
                  <a:srgbClr val="FF0000"/>
                </a:solidFill>
              </a:rPr>
              <a:t>Its straight!  </a:t>
            </a:r>
          </a:p>
          <a:p>
            <a:r>
              <a:rPr lang="en-US" b="1" dirty="0" smtClean="0">
                <a:solidFill>
                  <a:srgbClr val="FF0000"/>
                </a:solidFill>
              </a:rPr>
              <a:t>RMSE is tiny compared to Y-values</a:t>
            </a:r>
            <a:endParaRPr lang="en-US" b="1" dirty="0">
              <a:solidFill>
                <a:srgbClr val="FF0000"/>
              </a:solidFill>
            </a:endParaRPr>
          </a:p>
        </p:txBody>
      </p:sp>
      <p:sp>
        <p:nvSpPr>
          <p:cNvPr id="11" name="Slide Number Placeholder 10"/>
          <p:cNvSpPr>
            <a:spLocks noGrp="1"/>
          </p:cNvSpPr>
          <p:nvPr>
            <p:ph type="sldNum" sz="quarter" idx="12"/>
          </p:nvPr>
        </p:nvSpPr>
        <p:spPr/>
        <p:txBody>
          <a:bodyPr/>
          <a:lstStyle/>
          <a:p>
            <a:fld id="{59D47441-FEAA-8F42-8ACC-4FE4113152C7}" type="slidenum">
              <a:rPr lang="en-US" smtClean="0"/>
              <a:t>18</a:t>
            </a:fld>
            <a:endParaRPr lang="en-US"/>
          </a:p>
        </p:txBody>
      </p:sp>
      <p:sp>
        <p:nvSpPr>
          <p:cNvPr id="12" name="Footer Placeholder 11"/>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19</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1009" y="1037974"/>
            <a:ext cx="7958831" cy="4583981"/>
          </a:xfrm>
          <a:prstGeom prst="rect">
            <a:avLst/>
          </a:prstGeom>
        </p:spPr>
      </p:pic>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1</a:t>
            </a:r>
            <a:endParaRPr lang="en-US" sz="2400" dirty="0"/>
          </a:p>
        </p:txBody>
      </p:sp>
      <p:sp>
        <p:nvSpPr>
          <p:cNvPr id="8" name="Slide Number Placeholder 7"/>
          <p:cNvSpPr>
            <a:spLocks noGrp="1"/>
          </p:cNvSpPr>
          <p:nvPr>
            <p:ph type="sldNum" sz="quarter" idx="12"/>
          </p:nvPr>
        </p:nvSpPr>
        <p:spPr/>
        <p:txBody>
          <a:bodyPr/>
          <a:lstStyle/>
          <a:p>
            <a:fld id="{59D47441-FEAA-8F42-8ACC-4FE4113152C7}" type="slidenum">
              <a:rPr lang="en-US" smtClean="0"/>
              <a:t>2</a:t>
            </a:fld>
            <a:endParaRPr lang="en-US"/>
          </a:p>
        </p:txBody>
      </p:sp>
      <p:sp>
        <p:nvSpPr>
          <p:cNvPr id="9" name="Footer Placeholder 8"/>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6</a:t>
            </a:r>
            <a:endParaRPr lang="en-US" sz="2400" dirty="0"/>
          </a:p>
        </p:txBody>
      </p:sp>
      <p:pic>
        <p:nvPicPr>
          <p:cNvPr id="7" name="Picture 6"/>
          <p:cNvPicPr>
            <a:picLocks noChangeAspect="1"/>
          </p:cNvPicPr>
          <p:nvPr/>
        </p:nvPicPr>
        <p:blipFill>
          <a:blip r:embed="rId2"/>
          <a:stretch>
            <a:fillRect/>
          </a:stretch>
        </p:blipFill>
        <p:spPr>
          <a:xfrm>
            <a:off x="733390" y="1037973"/>
            <a:ext cx="7968128" cy="4583981"/>
          </a:xfrm>
          <a:prstGeom prst="rect">
            <a:avLst/>
          </a:prstGeom>
        </p:spPr>
      </p:pic>
      <p:sp>
        <p:nvSpPr>
          <p:cNvPr id="9" name="Slide Number Placeholder 8"/>
          <p:cNvSpPr>
            <a:spLocks noGrp="1"/>
          </p:cNvSpPr>
          <p:nvPr>
            <p:ph type="sldNum" sz="quarter" idx="12"/>
          </p:nvPr>
        </p:nvSpPr>
        <p:spPr/>
        <p:txBody>
          <a:bodyPr/>
          <a:lstStyle/>
          <a:p>
            <a:fld id="{59D47441-FEAA-8F42-8ACC-4FE4113152C7}" type="slidenum">
              <a:rPr lang="en-US" smtClean="0"/>
              <a:t>20</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96759" y="5621955"/>
            <a:ext cx="3268008" cy="369332"/>
          </a:xfrm>
          <a:prstGeom prst="rect">
            <a:avLst/>
          </a:prstGeom>
          <a:noFill/>
        </p:spPr>
        <p:txBody>
          <a:bodyPr wrap="square" rtlCol="0">
            <a:spAutoFit/>
          </a:bodyPr>
          <a:lstStyle/>
          <a:p>
            <a:r>
              <a:rPr lang="en-US" dirty="0" smtClean="0"/>
              <a:t>Straightened Graph – Attempt 1</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5</a:t>
            </a:r>
            <a:endParaRPr lang="en-US" sz="2400" dirty="0"/>
          </a:p>
        </p:txBody>
      </p:sp>
      <p:pic>
        <p:nvPicPr>
          <p:cNvPr id="8" name="Picture 7"/>
          <p:cNvPicPr>
            <a:picLocks noChangeAspect="1"/>
          </p:cNvPicPr>
          <p:nvPr/>
        </p:nvPicPr>
        <p:blipFill>
          <a:blip r:embed="rId2"/>
          <a:stretch>
            <a:fillRect/>
          </a:stretch>
        </p:blipFill>
        <p:spPr>
          <a:xfrm>
            <a:off x="712810" y="1037974"/>
            <a:ext cx="7994957" cy="4583981"/>
          </a:xfrm>
          <a:prstGeom prst="rect">
            <a:avLst/>
          </a:prstGeom>
        </p:spPr>
      </p:pic>
      <p:sp>
        <p:nvSpPr>
          <p:cNvPr id="9" name="TextBox 8"/>
          <p:cNvSpPr txBox="1"/>
          <p:nvPr/>
        </p:nvSpPr>
        <p:spPr>
          <a:xfrm>
            <a:off x="1706187" y="1669464"/>
            <a:ext cx="4473060" cy="646331"/>
          </a:xfrm>
          <a:prstGeom prst="rect">
            <a:avLst/>
          </a:prstGeom>
          <a:noFill/>
        </p:spPr>
        <p:txBody>
          <a:bodyPr wrap="square" rtlCol="0">
            <a:spAutoFit/>
          </a:bodyPr>
          <a:lstStyle/>
          <a:p>
            <a:r>
              <a:rPr lang="en-US" dirty="0" smtClean="0"/>
              <a:t>We’ll now square the X-axis, (1/r)</a:t>
            </a:r>
            <a:r>
              <a:rPr lang="en-US" baseline="30000" dirty="0" smtClean="0"/>
              <a:t>2</a:t>
            </a:r>
            <a:r>
              <a:rPr lang="en-US" dirty="0" smtClean="0"/>
              <a:t>, to try a secondary straightening.</a:t>
            </a:r>
            <a:endParaRPr lang="en-US" dirty="0"/>
          </a:p>
        </p:txBody>
      </p:sp>
      <p:sp>
        <p:nvSpPr>
          <p:cNvPr id="10" name="Slide Number Placeholder 9"/>
          <p:cNvSpPr>
            <a:spLocks noGrp="1"/>
          </p:cNvSpPr>
          <p:nvPr>
            <p:ph type="sldNum" sz="quarter" idx="12"/>
          </p:nvPr>
        </p:nvSpPr>
        <p:spPr/>
        <p:txBody>
          <a:bodyPr/>
          <a:lstStyle/>
          <a:p>
            <a:fld id="{59D47441-FEAA-8F42-8ACC-4FE4113152C7}" type="slidenum">
              <a:rPr lang="en-US" smtClean="0"/>
              <a:t>21</a:t>
            </a:fld>
            <a:endParaRPr lang="en-US"/>
          </a:p>
        </p:txBody>
      </p:sp>
      <p:sp>
        <p:nvSpPr>
          <p:cNvPr id="11" name="Footer Placeholder 10"/>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96759" y="5621955"/>
            <a:ext cx="3268008" cy="369332"/>
          </a:xfrm>
          <a:prstGeom prst="rect">
            <a:avLst/>
          </a:prstGeom>
          <a:noFill/>
        </p:spPr>
        <p:txBody>
          <a:bodyPr wrap="square" rtlCol="0">
            <a:spAutoFit/>
          </a:bodyPr>
          <a:lstStyle/>
          <a:p>
            <a:r>
              <a:rPr lang="en-US" dirty="0" smtClean="0"/>
              <a:t>Straightened Graph – Attempt 2</a:t>
            </a:r>
            <a:endParaRPr lang="en-US" dirty="0"/>
          </a:p>
        </p:txBody>
      </p:sp>
      <p:sp>
        <p:nvSpPr>
          <p:cNvPr id="6" name="TextBox 5"/>
          <p:cNvSpPr txBox="1"/>
          <p:nvPr/>
        </p:nvSpPr>
        <p:spPr>
          <a:xfrm>
            <a:off x="2126347" y="576309"/>
            <a:ext cx="5422894" cy="461665"/>
          </a:xfrm>
          <a:prstGeom prst="rect">
            <a:avLst/>
          </a:prstGeom>
          <a:noFill/>
        </p:spPr>
        <p:txBody>
          <a:bodyPr wrap="square" rtlCol="0">
            <a:spAutoFit/>
          </a:bodyPr>
          <a:lstStyle/>
          <a:p>
            <a:r>
              <a:rPr lang="en-US" sz="2400" dirty="0" err="1" smtClean="0"/>
              <a:t>F</a:t>
            </a:r>
            <a:r>
              <a:rPr lang="en-US" sz="2400" baseline="-25000" dirty="0" err="1" smtClean="0"/>
              <a:t>el</a:t>
            </a:r>
            <a:r>
              <a:rPr lang="en-US" sz="2400" dirty="0" smtClean="0"/>
              <a:t> = (17 N/m</a:t>
            </a:r>
            <a:r>
              <a:rPr lang="en-US" sz="2400" baseline="30000" dirty="0" smtClean="0"/>
              <a:t>2</a:t>
            </a:r>
            <a:r>
              <a:rPr lang="en-US" sz="2400" dirty="0" smtClean="0"/>
              <a:t>)(1/r</a:t>
            </a:r>
            <a:r>
              <a:rPr lang="en-US" sz="2400" baseline="30000" dirty="0" smtClean="0"/>
              <a:t>2</a:t>
            </a:r>
            <a:r>
              <a:rPr lang="en-US" sz="2400" dirty="0" smtClean="0"/>
              <a:t>) + -0.04015 N</a:t>
            </a:r>
            <a:endParaRPr lang="en-US" sz="2400" dirty="0"/>
          </a:p>
        </p:txBody>
      </p:sp>
      <p:pic>
        <p:nvPicPr>
          <p:cNvPr id="7" name="Picture 6"/>
          <p:cNvPicPr>
            <a:picLocks noChangeAspect="1"/>
          </p:cNvPicPr>
          <p:nvPr/>
        </p:nvPicPr>
        <p:blipFill>
          <a:blip r:embed="rId2"/>
          <a:stretch>
            <a:fillRect/>
          </a:stretch>
        </p:blipFill>
        <p:spPr>
          <a:xfrm>
            <a:off x="795308" y="1037974"/>
            <a:ext cx="7920569" cy="4583981"/>
          </a:xfrm>
          <a:prstGeom prst="rect">
            <a:avLst/>
          </a:prstGeom>
        </p:spPr>
      </p:pic>
      <p:sp>
        <p:nvSpPr>
          <p:cNvPr id="9" name="TextBox 8"/>
          <p:cNvSpPr txBox="1"/>
          <p:nvPr/>
        </p:nvSpPr>
        <p:spPr>
          <a:xfrm>
            <a:off x="6678723" y="770522"/>
            <a:ext cx="2037154" cy="923330"/>
          </a:xfrm>
          <a:prstGeom prst="rect">
            <a:avLst/>
          </a:prstGeom>
          <a:noFill/>
        </p:spPr>
        <p:txBody>
          <a:bodyPr wrap="square" rtlCol="0">
            <a:spAutoFit/>
          </a:bodyPr>
          <a:lstStyle/>
          <a:p>
            <a:r>
              <a:rPr lang="en-US" dirty="0" smtClean="0">
                <a:solidFill>
                  <a:srgbClr val="FF0000"/>
                </a:solidFill>
              </a:rPr>
              <a:t>May approximate to zero if valid explanation is given</a:t>
            </a:r>
            <a:endParaRPr lang="en-US" dirty="0">
              <a:solidFill>
                <a:srgbClr val="FF0000"/>
              </a:solidFill>
            </a:endParaRPr>
          </a:p>
        </p:txBody>
      </p:sp>
      <p:cxnSp>
        <p:nvCxnSpPr>
          <p:cNvPr id="14" name="Straight Arrow Connector 13"/>
          <p:cNvCxnSpPr/>
          <p:nvPr/>
        </p:nvCxnSpPr>
        <p:spPr>
          <a:xfrm rot="10800000">
            <a:off x="6364767" y="770522"/>
            <a:ext cx="313956" cy="26745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364767" y="3010742"/>
            <a:ext cx="2140616" cy="923330"/>
          </a:xfrm>
          <a:prstGeom prst="rect">
            <a:avLst/>
          </a:prstGeom>
          <a:noFill/>
        </p:spPr>
        <p:txBody>
          <a:bodyPr wrap="square" rtlCol="0">
            <a:spAutoFit/>
          </a:bodyPr>
          <a:lstStyle/>
          <a:p>
            <a:r>
              <a:rPr lang="en-US" dirty="0" smtClean="0"/>
              <a:t>Its straight!  </a:t>
            </a:r>
          </a:p>
          <a:p>
            <a:r>
              <a:rPr lang="en-US" dirty="0" smtClean="0"/>
              <a:t>RMSE calculation is on next page</a:t>
            </a:r>
            <a:endParaRPr lang="en-US" dirty="0"/>
          </a:p>
        </p:txBody>
      </p:sp>
      <p:sp>
        <p:nvSpPr>
          <p:cNvPr id="16" name="Slide Number Placeholder 15"/>
          <p:cNvSpPr>
            <a:spLocks noGrp="1"/>
          </p:cNvSpPr>
          <p:nvPr>
            <p:ph type="sldNum" sz="quarter" idx="12"/>
          </p:nvPr>
        </p:nvSpPr>
        <p:spPr/>
        <p:txBody>
          <a:bodyPr/>
          <a:lstStyle/>
          <a:p>
            <a:fld id="{59D47441-FEAA-8F42-8ACC-4FE4113152C7}" type="slidenum">
              <a:rPr lang="en-US" smtClean="0"/>
              <a:t>22</a:t>
            </a:fld>
            <a:endParaRPr lang="en-US"/>
          </a:p>
        </p:txBody>
      </p:sp>
      <p:sp>
        <p:nvSpPr>
          <p:cNvPr id="17" name="Footer Placeholder 16"/>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918876" y="497007"/>
            <a:ext cx="5397704" cy="400110"/>
          </a:xfrm>
          <a:prstGeom prst="rect">
            <a:avLst/>
          </a:prstGeom>
          <a:noFill/>
        </p:spPr>
        <p:txBody>
          <a:bodyPr wrap="square" rtlCol="0">
            <a:spAutoFit/>
          </a:bodyPr>
          <a:lstStyle/>
          <a:p>
            <a:r>
              <a:rPr lang="en-US" sz="2000" b="1" dirty="0" smtClean="0"/>
              <a:t>Honors ONLY!! – RMSE calculation for Data Set 6</a:t>
            </a:r>
            <a:endParaRPr lang="en-US" sz="2000" b="1" dirty="0"/>
          </a:p>
        </p:txBody>
      </p:sp>
      <p:sp>
        <p:nvSpPr>
          <p:cNvPr id="5" name="TextBox 4"/>
          <p:cNvSpPr txBox="1"/>
          <p:nvPr/>
        </p:nvSpPr>
        <p:spPr>
          <a:xfrm>
            <a:off x="759267" y="1421991"/>
            <a:ext cx="3865363" cy="3416320"/>
          </a:xfrm>
          <a:prstGeom prst="rect">
            <a:avLst/>
          </a:prstGeom>
          <a:noFill/>
          <a:ln>
            <a:solidFill>
              <a:schemeClr val="tx1"/>
            </a:solidFill>
          </a:ln>
        </p:spPr>
        <p:txBody>
          <a:bodyPr wrap="square" rtlCol="0">
            <a:spAutoFit/>
          </a:bodyPr>
          <a:lstStyle/>
          <a:p>
            <a:r>
              <a:rPr lang="en-US" b="1" u="sng" dirty="0" smtClean="0">
                <a:solidFill>
                  <a:schemeClr val="tx2">
                    <a:lumMod val="75000"/>
                  </a:schemeClr>
                </a:solidFill>
              </a:rPr>
              <a:t>Average </a:t>
            </a:r>
            <a:r>
              <a:rPr lang="en-US" b="1" u="sng" dirty="0">
                <a:solidFill>
                  <a:schemeClr val="tx2">
                    <a:lumMod val="75000"/>
                  </a:schemeClr>
                </a:solidFill>
              </a:rPr>
              <a:t>Y</a:t>
            </a:r>
            <a:r>
              <a:rPr lang="en-US" b="1" u="sng" dirty="0" smtClean="0">
                <a:solidFill>
                  <a:schemeClr val="tx2">
                    <a:lumMod val="75000"/>
                  </a:schemeClr>
                </a:solidFill>
              </a:rPr>
              <a:t>-value calculation</a:t>
            </a:r>
          </a:p>
          <a:p>
            <a:endParaRPr lang="en-US" dirty="0" smtClean="0"/>
          </a:p>
          <a:p>
            <a:r>
              <a:rPr lang="en-US" dirty="0" smtClean="0"/>
              <a:t>Range of Y-values = 425 - ~0 = 425</a:t>
            </a:r>
          </a:p>
          <a:p>
            <a:endParaRPr lang="en-US" dirty="0" smtClean="0"/>
          </a:p>
          <a:p>
            <a:r>
              <a:rPr lang="en-US" dirty="0" smtClean="0"/>
              <a:t>Average of the range = 425/2 = 212.5</a:t>
            </a:r>
          </a:p>
          <a:p>
            <a:endParaRPr lang="en-US" dirty="0" smtClean="0"/>
          </a:p>
          <a:p>
            <a:r>
              <a:rPr lang="en-US" dirty="0" smtClean="0"/>
              <a:t>Add to initial value to get the average adjusted from zero = 212.5 + ~0 = </a:t>
            </a:r>
            <a:r>
              <a:rPr lang="en-US" b="1" i="1" dirty="0" smtClean="0"/>
              <a:t>212.5</a:t>
            </a:r>
          </a:p>
          <a:p>
            <a:endParaRPr lang="en-US" dirty="0" smtClean="0"/>
          </a:p>
          <a:p>
            <a:r>
              <a:rPr lang="en-US" b="1" u="sng" dirty="0" smtClean="0"/>
              <a:t>5% Rule:  Average Y-value * 5%</a:t>
            </a:r>
          </a:p>
          <a:p>
            <a:endParaRPr lang="en-US" b="1" u="sng" dirty="0" smtClean="0"/>
          </a:p>
          <a:p>
            <a:r>
              <a:rPr lang="en-US" dirty="0" smtClean="0"/>
              <a:t>212.5*5% = </a:t>
            </a:r>
            <a:r>
              <a:rPr lang="en-US" b="1" i="1" dirty="0" smtClean="0"/>
              <a:t>10.625</a:t>
            </a:r>
            <a:endParaRPr lang="en-US" b="1" i="1" dirty="0"/>
          </a:p>
        </p:txBody>
      </p:sp>
      <p:sp>
        <p:nvSpPr>
          <p:cNvPr id="6" name="TextBox 5"/>
          <p:cNvSpPr txBox="1"/>
          <p:nvPr/>
        </p:nvSpPr>
        <p:spPr>
          <a:xfrm>
            <a:off x="4955948" y="1421991"/>
            <a:ext cx="3603071" cy="2585323"/>
          </a:xfrm>
          <a:prstGeom prst="rect">
            <a:avLst/>
          </a:prstGeom>
          <a:noFill/>
          <a:ln>
            <a:solidFill>
              <a:schemeClr val="tx1"/>
            </a:solidFill>
          </a:ln>
        </p:spPr>
        <p:txBody>
          <a:bodyPr wrap="square" rtlCol="0">
            <a:spAutoFit/>
          </a:bodyPr>
          <a:lstStyle/>
          <a:p>
            <a:r>
              <a:rPr lang="en-US" b="1" u="sng" dirty="0" smtClean="0"/>
              <a:t>If RMSE &lt; 5% of Average Y-value, then graph is straightened enough</a:t>
            </a:r>
          </a:p>
          <a:p>
            <a:endParaRPr lang="en-US" dirty="0" smtClean="0"/>
          </a:p>
          <a:p>
            <a:r>
              <a:rPr lang="en-US" dirty="0" smtClean="0"/>
              <a:t>RMSE = 0.2571</a:t>
            </a:r>
          </a:p>
          <a:p>
            <a:endParaRPr lang="en-US" dirty="0" smtClean="0"/>
          </a:p>
          <a:p>
            <a:r>
              <a:rPr lang="en-US" b="1" dirty="0" smtClean="0">
                <a:solidFill>
                  <a:srgbClr val="FF0000"/>
                </a:solidFill>
                <a:latin typeface="Comic Sans MS"/>
                <a:cs typeface="Comic Sans MS"/>
              </a:rPr>
              <a:t>0.2571 &lt; 10.625 </a:t>
            </a:r>
            <a:r>
              <a:rPr lang="en-US" b="1" dirty="0" err="1" smtClean="0">
                <a:solidFill>
                  <a:srgbClr val="FF0000"/>
                </a:solidFill>
                <a:latin typeface="Comic Sans MS"/>
                <a:cs typeface="Comic Sans MS"/>
                <a:sym typeface="Wingdings"/>
              </a:rPr>
              <a:t></a:t>
            </a:r>
            <a:r>
              <a:rPr lang="en-US" b="1" dirty="0" smtClean="0">
                <a:solidFill>
                  <a:srgbClr val="FF0000"/>
                </a:solidFill>
                <a:latin typeface="Comic Sans MS"/>
                <a:cs typeface="Comic Sans MS"/>
                <a:sym typeface="Wingdings"/>
              </a:rPr>
              <a:t> Graph is straightened enough!</a:t>
            </a:r>
            <a:endParaRPr lang="en-US" b="1" dirty="0" smtClean="0">
              <a:solidFill>
                <a:srgbClr val="FF0000"/>
              </a:solidFill>
              <a:latin typeface="Comic Sans MS"/>
              <a:cs typeface="Comic Sans MS"/>
            </a:endParaRPr>
          </a:p>
          <a:p>
            <a:endParaRPr lang="en-US" dirty="0"/>
          </a:p>
          <a:p>
            <a:endParaRPr lang="en-US" dirty="0"/>
          </a:p>
        </p:txBody>
      </p:sp>
      <p:sp>
        <p:nvSpPr>
          <p:cNvPr id="7" name="Slide Number Placeholder 6"/>
          <p:cNvSpPr>
            <a:spLocks noGrp="1"/>
          </p:cNvSpPr>
          <p:nvPr>
            <p:ph type="sldNum" sz="quarter" idx="12"/>
          </p:nvPr>
        </p:nvSpPr>
        <p:spPr/>
        <p:txBody>
          <a:bodyPr/>
          <a:lstStyle/>
          <a:p>
            <a:fld id="{59D47441-FEAA-8F42-8ACC-4FE4113152C7}" type="slidenum">
              <a:rPr lang="en-US" smtClean="0"/>
              <a:t>23</a:t>
            </a:fld>
            <a:endParaRPr lang="en-US"/>
          </a:p>
        </p:txBody>
      </p:sp>
      <p:sp>
        <p:nvSpPr>
          <p:cNvPr id="8" name="Footer Placeholder 7"/>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24</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484877" y="5621955"/>
            <a:ext cx="5163020" cy="646331"/>
          </a:xfrm>
          <a:prstGeom prst="rect">
            <a:avLst/>
          </a:prstGeom>
          <a:noFill/>
        </p:spPr>
        <p:txBody>
          <a:bodyPr wrap="square" rtlCol="0">
            <a:spAutoFit/>
          </a:bodyPr>
          <a:lstStyle/>
          <a:p>
            <a:pPr algn="ctr"/>
            <a:r>
              <a:rPr lang="en-US" dirty="0" smtClean="0"/>
              <a:t>Straightened Graph   </a:t>
            </a:r>
          </a:p>
          <a:p>
            <a:pPr algn="ctr"/>
            <a:r>
              <a:rPr lang="en-US" dirty="0" smtClean="0"/>
              <a:t>Honors – Straightened Enough (RMSE is zero)</a:t>
            </a:r>
            <a:endParaRPr lang="en-US" dirty="0"/>
          </a:p>
        </p:txBody>
      </p:sp>
      <p:sp>
        <p:nvSpPr>
          <p:cNvPr id="6" name="TextBox 5"/>
          <p:cNvSpPr txBox="1"/>
          <p:nvPr/>
        </p:nvSpPr>
        <p:spPr>
          <a:xfrm>
            <a:off x="2768531" y="576308"/>
            <a:ext cx="3767484" cy="461665"/>
          </a:xfrm>
          <a:prstGeom prst="rect">
            <a:avLst/>
          </a:prstGeom>
          <a:noFill/>
        </p:spPr>
        <p:txBody>
          <a:bodyPr wrap="square" rtlCol="0">
            <a:spAutoFit/>
          </a:bodyPr>
          <a:lstStyle/>
          <a:p>
            <a:r>
              <a:rPr lang="en-US" sz="2400" dirty="0" smtClean="0"/>
              <a:t>P = (4 pa*m</a:t>
            </a:r>
            <a:r>
              <a:rPr lang="en-US" sz="2400" baseline="30000" dirty="0" smtClean="0"/>
              <a:t>3</a:t>
            </a:r>
            <a:r>
              <a:rPr lang="en-US" sz="2400" dirty="0" smtClean="0"/>
              <a:t>)(1/V) + 0 pa</a:t>
            </a:r>
            <a:endParaRPr lang="en-US" sz="2400" dirty="0"/>
          </a:p>
        </p:txBody>
      </p:sp>
      <p:pic>
        <p:nvPicPr>
          <p:cNvPr id="8" name="Picture 7"/>
          <p:cNvPicPr>
            <a:picLocks noChangeAspect="1"/>
          </p:cNvPicPr>
          <p:nvPr/>
        </p:nvPicPr>
        <p:blipFill>
          <a:blip r:embed="rId3"/>
          <a:stretch>
            <a:fillRect/>
          </a:stretch>
        </p:blipFill>
        <p:spPr>
          <a:xfrm>
            <a:off x="585102" y="1037973"/>
            <a:ext cx="8020176" cy="4597307"/>
          </a:xfrm>
          <a:prstGeom prst="rect">
            <a:avLst/>
          </a:prstGeom>
        </p:spPr>
      </p:pic>
      <p:sp>
        <p:nvSpPr>
          <p:cNvPr id="9" name="Slide Number Placeholder 8"/>
          <p:cNvSpPr>
            <a:spLocks noGrp="1"/>
          </p:cNvSpPr>
          <p:nvPr>
            <p:ph type="sldNum" sz="quarter" idx="12"/>
          </p:nvPr>
        </p:nvSpPr>
        <p:spPr/>
        <p:txBody>
          <a:bodyPr/>
          <a:lstStyle/>
          <a:p>
            <a:fld id="{59D47441-FEAA-8F42-8ACC-4FE4113152C7}" type="slidenum">
              <a:rPr lang="en-US" smtClean="0"/>
              <a:t>3</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4</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2</a:t>
            </a:r>
            <a:endParaRPr lang="en-US" sz="2400" dirty="0"/>
          </a:p>
        </p:txBody>
      </p:sp>
      <p:pic>
        <p:nvPicPr>
          <p:cNvPr id="7" name="Picture 6"/>
          <p:cNvPicPr>
            <a:picLocks noChangeAspect="1"/>
          </p:cNvPicPr>
          <p:nvPr/>
        </p:nvPicPr>
        <p:blipFill>
          <a:blip r:embed="rId2"/>
          <a:stretch>
            <a:fillRect/>
          </a:stretch>
        </p:blipFill>
        <p:spPr>
          <a:xfrm>
            <a:off x="700069" y="1088783"/>
            <a:ext cx="7902627" cy="4533172"/>
          </a:xfrm>
          <a:prstGeom prst="rect">
            <a:avLst/>
          </a:prstGeom>
        </p:spPr>
      </p:pic>
      <p:sp>
        <p:nvSpPr>
          <p:cNvPr id="8" name="Slide Number Placeholder 7"/>
          <p:cNvSpPr>
            <a:spLocks noGrp="1"/>
          </p:cNvSpPr>
          <p:nvPr>
            <p:ph type="sldNum" sz="quarter" idx="12"/>
          </p:nvPr>
        </p:nvSpPr>
        <p:spPr/>
        <p:txBody>
          <a:bodyPr/>
          <a:lstStyle/>
          <a:p>
            <a:fld id="{59D47441-FEAA-8F42-8ACC-4FE4113152C7}" type="slidenum">
              <a:rPr lang="en-US" smtClean="0"/>
              <a:t>5</a:t>
            </a:fld>
            <a:endParaRPr lang="en-US"/>
          </a:p>
        </p:txBody>
      </p:sp>
      <p:sp>
        <p:nvSpPr>
          <p:cNvPr id="9" name="Footer Placeholder 8"/>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1366682" y="5621955"/>
            <a:ext cx="6543507" cy="646331"/>
          </a:xfrm>
          <a:prstGeom prst="rect">
            <a:avLst/>
          </a:prstGeom>
          <a:noFill/>
        </p:spPr>
        <p:txBody>
          <a:bodyPr wrap="square" rtlCol="0">
            <a:spAutoFit/>
          </a:bodyPr>
          <a:lstStyle/>
          <a:p>
            <a:pPr algn="ctr"/>
            <a:r>
              <a:rPr lang="en-US" dirty="0" smtClean="0"/>
              <a:t>Straightened Graph   </a:t>
            </a:r>
          </a:p>
          <a:p>
            <a:pPr algn="ctr"/>
            <a:r>
              <a:rPr lang="en-US" dirty="0" smtClean="0"/>
              <a:t>Honors – Straightened enough (RMSE is tiny compared to Y-values)</a:t>
            </a:r>
            <a:endParaRPr lang="en-US" dirty="0"/>
          </a:p>
        </p:txBody>
      </p:sp>
      <p:sp>
        <p:nvSpPr>
          <p:cNvPr id="6" name="TextBox 5"/>
          <p:cNvSpPr txBox="1"/>
          <p:nvPr/>
        </p:nvSpPr>
        <p:spPr>
          <a:xfrm>
            <a:off x="2176611" y="625301"/>
            <a:ext cx="4408187" cy="461665"/>
          </a:xfrm>
          <a:prstGeom prst="rect">
            <a:avLst/>
          </a:prstGeom>
          <a:noFill/>
        </p:spPr>
        <p:txBody>
          <a:bodyPr wrap="square" rtlCol="0">
            <a:spAutoFit/>
          </a:bodyPr>
          <a:lstStyle/>
          <a:p>
            <a:r>
              <a:rPr lang="en-US" sz="2400" dirty="0"/>
              <a:t>x</a:t>
            </a:r>
            <a:r>
              <a:rPr lang="en-US" sz="2400" dirty="0" smtClean="0"/>
              <a:t> = (3 m/s</a:t>
            </a:r>
            <a:r>
              <a:rPr lang="en-US" sz="2400" baseline="30000" dirty="0" smtClean="0"/>
              <a:t>2</a:t>
            </a:r>
            <a:r>
              <a:rPr lang="en-US" sz="2400" dirty="0" smtClean="0"/>
              <a:t>)(t</a:t>
            </a:r>
            <a:r>
              <a:rPr lang="en-US" sz="2400" baseline="30000" dirty="0" smtClean="0"/>
              <a:t>2</a:t>
            </a:r>
            <a:r>
              <a:rPr lang="en-US" sz="2400" dirty="0" smtClean="0"/>
              <a:t>) + (6.096 *10</a:t>
            </a:r>
            <a:r>
              <a:rPr lang="en-US" sz="2400" baseline="30000" dirty="0" smtClean="0"/>
              <a:t>-15 </a:t>
            </a:r>
            <a:r>
              <a:rPr lang="en-US" sz="2400" dirty="0" err="1" smtClean="0"/>
              <a:t>m</a:t>
            </a:r>
            <a:r>
              <a:rPr lang="en-US" sz="2400" dirty="0" smtClean="0"/>
              <a:t>)</a:t>
            </a:r>
            <a:endParaRPr lang="en-US" sz="2400" dirty="0"/>
          </a:p>
        </p:txBody>
      </p:sp>
      <p:pic>
        <p:nvPicPr>
          <p:cNvPr id="7" name="Picture 6"/>
          <p:cNvPicPr>
            <a:picLocks noChangeAspect="1"/>
          </p:cNvPicPr>
          <p:nvPr/>
        </p:nvPicPr>
        <p:blipFill>
          <a:blip r:embed="rId2"/>
          <a:stretch>
            <a:fillRect/>
          </a:stretch>
        </p:blipFill>
        <p:spPr>
          <a:xfrm>
            <a:off x="470936" y="1037973"/>
            <a:ext cx="8038623" cy="4642131"/>
          </a:xfrm>
          <a:prstGeom prst="rect">
            <a:avLst/>
          </a:prstGeom>
        </p:spPr>
      </p:pic>
      <p:cxnSp>
        <p:nvCxnSpPr>
          <p:cNvPr id="10" name="Straight Arrow Connector 9"/>
          <p:cNvCxnSpPr/>
          <p:nvPr/>
        </p:nvCxnSpPr>
        <p:spPr>
          <a:xfrm rot="10800000">
            <a:off x="6407583" y="856135"/>
            <a:ext cx="841972" cy="18184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249555" y="714807"/>
            <a:ext cx="1441349" cy="646331"/>
          </a:xfrm>
          <a:prstGeom prst="rect">
            <a:avLst/>
          </a:prstGeom>
          <a:noFill/>
        </p:spPr>
        <p:txBody>
          <a:bodyPr wrap="square" rtlCol="0">
            <a:spAutoFit/>
          </a:bodyPr>
          <a:lstStyle/>
          <a:p>
            <a:r>
              <a:rPr lang="en-US" dirty="0" smtClean="0"/>
              <a:t>Approximate as zero!</a:t>
            </a:r>
            <a:endParaRPr lang="en-US" dirty="0"/>
          </a:p>
        </p:txBody>
      </p:sp>
      <p:sp>
        <p:nvSpPr>
          <p:cNvPr id="17" name="Slide Number Placeholder 16"/>
          <p:cNvSpPr>
            <a:spLocks noGrp="1"/>
          </p:cNvSpPr>
          <p:nvPr>
            <p:ph type="sldNum" sz="quarter" idx="12"/>
          </p:nvPr>
        </p:nvSpPr>
        <p:spPr/>
        <p:txBody>
          <a:bodyPr/>
          <a:lstStyle/>
          <a:p>
            <a:fld id="{59D47441-FEAA-8F42-8ACC-4FE4113152C7}" type="slidenum">
              <a:rPr lang="en-US" smtClean="0"/>
              <a:t>6</a:t>
            </a:fld>
            <a:endParaRPr lang="en-US"/>
          </a:p>
        </p:txBody>
      </p:sp>
      <p:sp>
        <p:nvSpPr>
          <p:cNvPr id="18" name="Footer Placeholder 17"/>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380486" y="1795116"/>
            <a:ext cx="6764386" cy="1077218"/>
          </a:xfrm>
          <a:prstGeom prst="rect">
            <a:avLst/>
          </a:prstGeom>
          <a:noFill/>
        </p:spPr>
        <p:txBody>
          <a:bodyPr wrap="square" rtlCol="0">
            <a:spAutoFit/>
          </a:bodyPr>
          <a:lstStyle/>
          <a:p>
            <a:r>
              <a:rPr lang="en-US" sz="3200" dirty="0" smtClean="0"/>
              <a:t>What experimental procedure could have produced this data?</a:t>
            </a:r>
            <a:endParaRPr lang="en-US" sz="3200" dirty="0"/>
          </a:p>
        </p:txBody>
      </p:sp>
      <p:sp>
        <p:nvSpPr>
          <p:cNvPr id="5" name="Slide Number Placeholder 4"/>
          <p:cNvSpPr>
            <a:spLocks noGrp="1"/>
          </p:cNvSpPr>
          <p:nvPr>
            <p:ph type="sldNum" sz="quarter" idx="12"/>
          </p:nvPr>
        </p:nvSpPr>
        <p:spPr/>
        <p:txBody>
          <a:bodyPr/>
          <a:lstStyle/>
          <a:p>
            <a:fld id="{59D47441-FEAA-8F42-8ACC-4FE4113152C7}" type="slidenum">
              <a:rPr lang="en-US" smtClean="0"/>
              <a:t>7</a:t>
            </a:fld>
            <a:endParaRPr lang="en-US"/>
          </a:p>
        </p:txBody>
      </p:sp>
      <p:sp>
        <p:nvSpPr>
          <p:cNvPr id="6" name="Footer Placeholder 5"/>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953005" y="5621955"/>
            <a:ext cx="1555513" cy="369332"/>
          </a:xfrm>
          <a:prstGeom prst="rect">
            <a:avLst/>
          </a:prstGeom>
          <a:noFill/>
        </p:spPr>
        <p:txBody>
          <a:bodyPr wrap="square" rtlCol="0">
            <a:spAutoFit/>
          </a:bodyPr>
          <a:lstStyle/>
          <a:p>
            <a:r>
              <a:rPr lang="en-US" dirty="0" smtClean="0"/>
              <a:t>Original Graph</a:t>
            </a:r>
            <a:endParaRPr lang="en-US" dirty="0"/>
          </a:p>
        </p:txBody>
      </p:sp>
      <p:sp>
        <p:nvSpPr>
          <p:cNvPr id="6" name="TextBox 5"/>
          <p:cNvSpPr txBox="1"/>
          <p:nvPr/>
        </p:nvSpPr>
        <p:spPr>
          <a:xfrm>
            <a:off x="3953005" y="576309"/>
            <a:ext cx="1555514" cy="461665"/>
          </a:xfrm>
          <a:prstGeom prst="rect">
            <a:avLst/>
          </a:prstGeom>
          <a:noFill/>
        </p:spPr>
        <p:txBody>
          <a:bodyPr wrap="square" rtlCol="0">
            <a:spAutoFit/>
          </a:bodyPr>
          <a:lstStyle/>
          <a:p>
            <a:r>
              <a:rPr lang="en-US" sz="2400" dirty="0" smtClean="0"/>
              <a:t>Data Set 3</a:t>
            </a:r>
            <a:endParaRPr lang="en-US" sz="2400" dirty="0"/>
          </a:p>
        </p:txBody>
      </p:sp>
      <p:pic>
        <p:nvPicPr>
          <p:cNvPr id="8" name="Picture 7"/>
          <p:cNvPicPr>
            <a:picLocks noChangeAspect="1"/>
          </p:cNvPicPr>
          <p:nvPr/>
        </p:nvPicPr>
        <p:blipFill>
          <a:blip r:embed="rId2"/>
          <a:stretch>
            <a:fillRect/>
          </a:stretch>
        </p:blipFill>
        <p:spPr>
          <a:xfrm>
            <a:off x="633492" y="1037974"/>
            <a:ext cx="7954781" cy="4583981"/>
          </a:xfrm>
          <a:prstGeom prst="rect">
            <a:avLst/>
          </a:prstGeom>
        </p:spPr>
      </p:pic>
      <p:sp>
        <p:nvSpPr>
          <p:cNvPr id="9" name="Slide Number Placeholder 8"/>
          <p:cNvSpPr>
            <a:spLocks noGrp="1"/>
          </p:cNvSpPr>
          <p:nvPr>
            <p:ph type="sldNum" sz="quarter" idx="12"/>
          </p:nvPr>
        </p:nvSpPr>
        <p:spPr/>
        <p:txBody>
          <a:bodyPr/>
          <a:lstStyle/>
          <a:p>
            <a:fld id="{59D47441-FEAA-8F42-8ACC-4FE4113152C7}" type="slidenum">
              <a:rPr lang="en-US" smtClean="0"/>
              <a:t>8</a:t>
            </a:fld>
            <a:endParaRPr lang="en-US"/>
          </a:p>
        </p:txBody>
      </p:sp>
      <p:sp>
        <p:nvSpPr>
          <p:cNvPr id="10" name="Footer Placeholder 9"/>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594079" y="5621955"/>
            <a:ext cx="2493869" cy="369332"/>
          </a:xfrm>
          <a:prstGeom prst="rect">
            <a:avLst/>
          </a:prstGeom>
          <a:noFill/>
        </p:spPr>
        <p:txBody>
          <a:bodyPr wrap="square" rtlCol="0">
            <a:spAutoFit/>
          </a:bodyPr>
          <a:lstStyle/>
          <a:p>
            <a:r>
              <a:rPr lang="en-US" dirty="0" smtClean="0"/>
              <a:t>Straightened Graph</a:t>
            </a:r>
            <a:endParaRPr lang="en-US" dirty="0"/>
          </a:p>
        </p:txBody>
      </p:sp>
      <p:sp>
        <p:nvSpPr>
          <p:cNvPr id="6" name="TextBox 5"/>
          <p:cNvSpPr txBox="1"/>
          <p:nvPr/>
        </p:nvSpPr>
        <p:spPr>
          <a:xfrm>
            <a:off x="1555515" y="807140"/>
            <a:ext cx="6407578" cy="461665"/>
          </a:xfrm>
          <a:prstGeom prst="rect">
            <a:avLst/>
          </a:prstGeom>
          <a:noFill/>
        </p:spPr>
        <p:txBody>
          <a:bodyPr wrap="square" rtlCol="0">
            <a:spAutoFit/>
          </a:bodyPr>
          <a:lstStyle/>
          <a:p>
            <a:r>
              <a:rPr lang="en-US" sz="2400" dirty="0" smtClean="0"/>
              <a:t>W = (1.276 lbs/</a:t>
            </a:r>
            <a:r>
              <a:rPr lang="en-US" sz="2400" dirty="0" err="1" smtClean="0"/>
              <a:t>months)(A</a:t>
            </a:r>
            <a:r>
              <a:rPr lang="en-US" sz="2400" dirty="0" smtClean="0"/>
              <a:t>)+ (6.557 lbs)</a:t>
            </a:r>
            <a:endParaRPr lang="en-US" sz="2400" dirty="0"/>
          </a:p>
        </p:txBody>
      </p:sp>
      <p:pic>
        <p:nvPicPr>
          <p:cNvPr id="9" name="Picture 8"/>
          <p:cNvPicPr>
            <a:picLocks noChangeAspect="1"/>
          </p:cNvPicPr>
          <p:nvPr/>
        </p:nvPicPr>
        <p:blipFill>
          <a:blip r:embed="rId2"/>
          <a:stretch>
            <a:fillRect/>
          </a:stretch>
        </p:blipFill>
        <p:spPr>
          <a:xfrm>
            <a:off x="895260" y="1361138"/>
            <a:ext cx="7531635" cy="4316206"/>
          </a:xfrm>
          <a:prstGeom prst="rect">
            <a:avLst/>
          </a:prstGeom>
        </p:spPr>
      </p:pic>
      <p:sp>
        <p:nvSpPr>
          <p:cNvPr id="11" name="Slide Number Placeholder 10"/>
          <p:cNvSpPr>
            <a:spLocks noGrp="1"/>
          </p:cNvSpPr>
          <p:nvPr>
            <p:ph type="sldNum" sz="quarter" idx="12"/>
          </p:nvPr>
        </p:nvSpPr>
        <p:spPr/>
        <p:txBody>
          <a:bodyPr/>
          <a:lstStyle/>
          <a:p>
            <a:fld id="{59D47441-FEAA-8F42-8ACC-4FE4113152C7}" type="slidenum">
              <a:rPr lang="en-US" smtClean="0"/>
              <a:t>9</a:t>
            </a:fld>
            <a:endParaRPr lang="en-US"/>
          </a:p>
        </p:txBody>
      </p:sp>
      <p:sp>
        <p:nvSpPr>
          <p:cNvPr id="12" name="Footer Placeholder 11"/>
          <p:cNvSpPr>
            <a:spLocks noGrp="1"/>
          </p:cNvSpPr>
          <p:nvPr>
            <p:ph type="ftr" sz="quarter" idx="11"/>
          </p:nvPr>
        </p:nvSpPr>
        <p:spPr/>
        <p:txBody>
          <a:bodyPr/>
          <a:lstStyle/>
          <a:p>
            <a:r>
              <a:rPr lang="en-US" smtClean="0"/>
              <a:t>GSHS Physics</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804</TotalTime>
  <Words>682</Words>
  <Application>Microsoft Macintosh PowerPoint</Application>
  <PresentationFormat>On-screen Show (4:3)</PresentationFormat>
  <Paragraphs>138</Paragraphs>
  <Slides>24</Slides>
  <Notes>7</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Glenbard South</dc:creator>
  <cp:lastModifiedBy>Glenbard South</cp:lastModifiedBy>
  <cp:revision>15</cp:revision>
  <dcterms:created xsi:type="dcterms:W3CDTF">2010-08-21T01:06:41Z</dcterms:created>
  <dcterms:modified xsi:type="dcterms:W3CDTF">2010-08-21T14:31:18Z</dcterms:modified>
</cp:coreProperties>
</file>